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9" r:id="rId3"/>
    <p:sldId id="257" r:id="rId4"/>
    <p:sldId id="258" r:id="rId5"/>
    <p:sldId id="259" r:id="rId6"/>
    <p:sldId id="261" r:id="rId7"/>
    <p:sldId id="270" r:id="rId8"/>
    <p:sldId id="263" r:id="rId9"/>
    <p:sldId id="262" r:id="rId10"/>
    <p:sldId id="271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55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2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32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89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94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59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7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16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06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05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72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7DBA-A4D4-4215-A369-D2E11EE904D4}" type="datetimeFigureOut">
              <a:rPr lang="en-IN" smtClean="0"/>
              <a:t>14-04-2016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C0C8A-B588-471F-BAEA-6AEFC22448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8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725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</a:rPr>
              <a:t>Proceeding beyond Diffraction Limit</a:t>
            </a:r>
          </a:p>
          <a:p>
            <a:pPr algn="ctr"/>
            <a:r>
              <a:rPr lang="en-IN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Stochastic Optical Reconstruction Microscopy (STORM)-3D</a:t>
            </a:r>
            <a:endParaRPr lang="en-IN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084" y="4893969"/>
            <a:ext cx="522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accent6">
                    <a:lumMod val="50000"/>
                  </a:schemeClr>
                </a:solidFill>
                <a:latin typeface="AR BERKLEY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IN" sz="3200" dirty="0" smtClean="0">
                <a:solidFill>
                  <a:schemeClr val="accent6">
                    <a:lumMod val="50000"/>
                  </a:schemeClr>
                </a:solidFill>
                <a:latin typeface="AR BERKLEY" panose="02000000000000000000" pitchFamily="2" charset="0"/>
                <a:cs typeface="Times New Roman" panose="02020603050405020304" pitchFamily="18" charset="0"/>
              </a:rPr>
              <a:t>Abhik Bose, 154033002-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2901" y="3415885"/>
            <a:ext cx="231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CHS 818</a:t>
            </a:r>
            <a:endParaRPr lang="en-IN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2283" y="5782052"/>
            <a:ext cx="802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/>
              <a:t>For slide and </a:t>
            </a:r>
            <a:r>
              <a:rPr lang="en-IN" sz="1600" b="1" dirty="0"/>
              <a:t>a</a:t>
            </a:r>
            <a:r>
              <a:rPr lang="en-IN" sz="1600" b="1" dirty="0" smtClean="0"/>
              <a:t>bstract Please visit </a:t>
            </a:r>
            <a:r>
              <a:rPr lang="en-IN" sz="2000" b="1" dirty="0" smtClean="0"/>
              <a:t>http://abhik.space/presentations.html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3308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079"/>
            <a:ext cx="9144000" cy="471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3D STORM </a:t>
            </a:r>
            <a:r>
              <a:rPr lang="en-IN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Zhuang</a:t>
            </a:r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 Science 2008 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95" y="5735790"/>
            <a:ext cx="2762071" cy="1014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Astigmatism (monochromatic) 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14139"/>
            <a:ext cx="5760546" cy="368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5" y="3245119"/>
            <a:ext cx="5087155" cy="36128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5244" y="4700789"/>
            <a:ext cx="264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Source: 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Internet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22" y="114263"/>
            <a:ext cx="2153520" cy="342085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8821" y="4700789"/>
            <a:ext cx="2389481" cy="1087392"/>
            <a:chOff x="1362413" y="5217015"/>
            <a:chExt cx="2389481" cy="1087392"/>
          </a:xfrm>
        </p:grpSpPr>
        <p:grpSp>
          <p:nvGrpSpPr>
            <p:cNvPr id="10" name="Group 9"/>
            <p:cNvGrpSpPr/>
            <p:nvPr/>
          </p:nvGrpSpPr>
          <p:grpSpPr>
            <a:xfrm>
              <a:off x="1643902" y="5217015"/>
              <a:ext cx="1442434" cy="586996"/>
              <a:chOff x="2627290" y="5839562"/>
              <a:chExt cx="1442434" cy="58699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627290" y="5839562"/>
                <a:ext cx="321972" cy="5869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129566" y="5988676"/>
                <a:ext cx="309093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515932" y="5988676"/>
                <a:ext cx="553792" cy="3348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1362413" y="5901138"/>
              <a:ext cx="1975061" cy="12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66985" y="5935075"/>
              <a:ext cx="1884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latin typeface="Aparajita" panose="020B0604020202020204" pitchFamily="34" charset="0"/>
                  <a:cs typeface="Aparajita" panose="020B0604020202020204" pitchFamily="34" charset="0"/>
                </a:rPr>
                <a:t>Propagation</a:t>
              </a:r>
              <a:endParaRPr lang="en-IN" dirty="0">
                <a:latin typeface="Aparajita" panose="020B0604020202020204" pitchFamily="34" charset="0"/>
                <a:cs typeface="Aparajita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17476" y="1596980"/>
            <a:ext cx="1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Source:</a:t>
            </a:r>
          </a:p>
          <a:p>
            <a:r>
              <a:rPr lang="en-IN" sz="1600" b="1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Optics by Hecht</a:t>
            </a:r>
          </a:p>
          <a:p>
            <a:r>
              <a:rPr lang="en-IN" sz="1600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</a:t>
            </a:r>
            <a:r>
              <a:rPr lang="en-IN" sz="1600" baseline="30000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</a:t>
            </a:r>
            <a:r>
              <a:rPr lang="en-IN" sz="1600" dirty="0" smtClean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edition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9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5" y="1038225"/>
            <a:ext cx="7629525" cy="581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Astigmatism and 3D STORM Methodology</a:t>
            </a:r>
            <a:r>
              <a:rPr lang="en-IN" sz="4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6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1" y="1171977"/>
            <a:ext cx="8867775" cy="5275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3D STORM Image</a:t>
            </a:r>
            <a:r>
              <a:rPr lang="en-IN" sz="4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6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5341" y="644807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Clathrin</a:t>
            </a:r>
            <a:r>
              <a:rPr lang="en-IN" dirty="0" smtClean="0">
                <a:latin typeface="Aparajita" panose="020B0604020202020204" pitchFamily="34" charset="0"/>
                <a:cs typeface="Aparajita" panose="020B0604020202020204" pitchFamily="34" charset="0"/>
              </a:rPr>
              <a:t>-coted pits in cell</a:t>
            </a:r>
            <a:endParaRPr lang="en-IN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60" y="1133475"/>
            <a:ext cx="6914278" cy="572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Re constructed image with 3D STORM</a:t>
            </a:r>
            <a:r>
              <a:rPr lang="en-IN" sz="4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6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Drawbacks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9" y="1014139"/>
            <a:ext cx="8615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Upon invention STORM is a very successful method, but is dependent on storm specific dyes and the dye bleaches </a:t>
            </a:r>
            <a:r>
              <a:rPr lang="en-IN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permanentely</a:t>
            </a: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after a few hundreds of cycles. Invention of new dyes will remove this drawbacks.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699" y="2520938"/>
            <a:ext cx="8615965" cy="355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http://zeiss-campus.magnet.fsu.edu/articles/superresolution/introduction.html </a:t>
            </a:r>
            <a:r>
              <a:rPr lang="en-IN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Accessed On: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13.04.2016 10:10 pm IST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Rust, M. J.; Bates, M.; </a:t>
            </a:r>
            <a:r>
              <a:rPr lang="en-IN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Zhuang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X. </a:t>
            </a:r>
            <a:r>
              <a:rPr lang="en-IN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Nat. Methods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 793.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Dempsey, G. T.; Bates, M.; </a:t>
            </a:r>
            <a:r>
              <a:rPr lang="en-IN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Kowtoniuk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 E.; Liu, D. R.; </a:t>
            </a:r>
            <a:r>
              <a:rPr lang="en-IN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Tsien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Y.; </a:t>
            </a:r>
            <a:r>
              <a:rPr lang="en-IN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Soc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131, 18192–18193.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Bates, M.; </a:t>
            </a:r>
            <a:r>
              <a:rPr lang="en-IN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Blosser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T.R.; </a:t>
            </a:r>
            <a:r>
              <a:rPr lang="en-IN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Zhuang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X. </a:t>
            </a:r>
            <a:r>
              <a:rPr lang="en-IN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</a:t>
            </a:r>
            <a:r>
              <a:rPr lang="en-IN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</a:t>
            </a:r>
            <a:r>
              <a:rPr lang="en-IN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94, 108101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Dempsey, G. T.; Vaughan, J. C.; Chen, K. H.; Bates, M.; </a:t>
            </a:r>
            <a:r>
              <a:rPr lang="en-IN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Zhuang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X. </a:t>
            </a:r>
            <a:r>
              <a:rPr lang="en-IN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Nat. Methods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8, 1027–1036.</a:t>
            </a:r>
            <a:endParaRPr lang="en-IN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Huang, B.; Jones, S. A.; Brandenburg, B.; </a:t>
            </a:r>
            <a:r>
              <a:rPr lang="en-IN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Zhuang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X. </a:t>
            </a:r>
            <a:r>
              <a:rPr lang="en-IN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Nat. Methods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</a:t>
            </a:r>
            <a:r>
              <a:rPr lang="en-IN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5, 1047–1052.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86"/>
            <a:ext cx="9144000" cy="51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48"/>
            <a:ext cx="9144000" cy="46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699" y="231820"/>
                <a:ext cx="8654602" cy="23695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44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briola" panose="04040605051002020D02" pitchFamily="82" charset="0"/>
                    <a:cs typeface="Times New Roman" panose="02020603050405020304" pitchFamily="18" charset="0"/>
                  </a:rPr>
                  <a:t>Optical Microscopy: Limitations</a:t>
                </a:r>
              </a:p>
              <a:p>
                <a:r>
                  <a:rPr lang="en-IN" sz="2800" dirty="0" smtClean="0">
                    <a:latin typeface="Aparajita" panose="020B0604020202020204" pitchFamily="34" charset="0"/>
                    <a:cs typeface="Aparajita" panose="020B0604020202020204" pitchFamily="34" charset="0"/>
                  </a:rPr>
                  <a:t>Abbe’s Diffraction limit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𝑛𝑆𝑖𝑛</m:t>
                          </m:r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den>
                      </m:f>
                      <m:r>
                        <a:rPr lang="en-I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num>
                        <m:den>
                          <m: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IN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den>
                      </m:f>
                      <m:r>
                        <a:rPr lang="en-I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=~200</m:t>
                      </m:r>
                      <m:r>
                        <a:rPr lang="en-IN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𝑛𝑚</m:t>
                      </m:r>
                    </m:oMath>
                  </m:oMathPara>
                </a14:m>
                <a:endParaRPr lang="en-IN" sz="4000" dirty="0" smtClean="0">
                  <a:latin typeface="Aparajita" panose="020B0604020202020204" pitchFamily="34" charset="0"/>
                  <a:cs typeface="Aparajita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9" y="231820"/>
                <a:ext cx="8654602" cy="2369559"/>
              </a:xfrm>
              <a:prstGeom prst="rect">
                <a:avLst/>
              </a:prstGeom>
              <a:blipFill rotWithShape="0">
                <a:blip r:embed="rId2"/>
                <a:stretch>
                  <a:fillRect l="-2958" t="-56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93" y="2881045"/>
            <a:ext cx="4306614" cy="358414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530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25" y="206062"/>
            <a:ext cx="87962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Way-out: Super resolution Microscopy or Nanoscopy:  </a:t>
            </a:r>
          </a:p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  </a:t>
            </a: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Two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Improved optics to achieve sub-wavelength resolution. Techniques include NSOM, SIM, STED</a:t>
            </a:r>
            <a:r>
              <a:rPr lang="en-IN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etc. 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Intelligent methodology to achieve super resolution with wide-field setup e.g. Localization Microscopy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597" y="2991440"/>
            <a:ext cx="723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Pros: High resolution super resolved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Cones: Costly optics, Experimentally challenging. </a:t>
            </a:r>
            <a:endParaRPr lang="en-IN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947" y="4976599"/>
            <a:ext cx="757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Superresolved</a:t>
            </a:r>
            <a:r>
              <a:rPr lang="en-IN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image with conventional wide-field setup</a:t>
            </a:r>
          </a:p>
        </p:txBody>
      </p:sp>
    </p:spTree>
    <p:extLst>
      <p:ext uri="{BB962C8B-B14F-4D97-AF65-F5344CB8AC3E}">
        <p14:creationId xmlns:p14="http://schemas.microsoft.com/office/powerpoint/2010/main" val="9985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699" y="244698"/>
            <a:ext cx="8615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Localization Microscopy</a:t>
            </a:r>
            <a:r>
              <a:rPr lang="en-IN" sz="4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1</a:t>
            </a:r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: </a:t>
            </a:r>
          </a:p>
          <a:p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7" y="1185844"/>
            <a:ext cx="6963110" cy="3853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" descr=" f(x,y)=1/(2pisigma_xsigma_y)e^(-[(x-mu_x)^2/(2sigma_x^2)+(y-mu_y)^2/(2sigma_y^2)]). "/>
          <p:cNvSpPr>
            <a:spLocks noChangeAspect="1" noChangeArrowheads="1"/>
          </p:cNvSpPr>
          <p:nvPr/>
        </p:nvSpPr>
        <p:spPr bwMode="auto">
          <a:xfrm>
            <a:off x="1108611" y="4595801"/>
            <a:ext cx="26384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354" y="5630818"/>
                <a:ext cx="5220724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4" y="5630818"/>
                <a:ext cx="5220724" cy="7159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6173" y="5630818"/>
                <a:ext cx="2897747" cy="88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I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</a:t>
                </a:r>
                <a:r>
                  <a:rPr lang="en-IN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IN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I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spreads of the blob;</a:t>
                </a:r>
              </a:p>
              <a:p>
                <a14:m>
                  <m:oMath xmlns:m="http://schemas.openxmlformats.org/officeDocument/2006/math">
                    <m:r>
                      <a:rPr lang="en-IN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IN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centre;</a:t>
                </a:r>
                <a:endPara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173" y="5630818"/>
                <a:ext cx="2897747" cy="881203"/>
              </a:xfrm>
              <a:prstGeom prst="rect">
                <a:avLst/>
              </a:prstGeom>
              <a:blipFill rotWithShape="0">
                <a:blip r:embed="rId4"/>
                <a:stretch>
                  <a:fillRect l="-1263" t="-2083" b="-48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71127" y="5120963"/>
            <a:ext cx="7559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FROM: http://zeiss-campus.magnet.fsu.edu/articles/superresolution/introduction.html </a:t>
            </a:r>
            <a:endParaRPr lang="en-IN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0" y="2984932"/>
            <a:ext cx="6529588" cy="3873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699" y="244698"/>
            <a:ext cx="8615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Stochastic Optical Reconstruction Microscopy</a:t>
            </a:r>
            <a:r>
              <a:rPr lang="en-IN" sz="440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2</a:t>
            </a:r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</a:p>
          <a:p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937195"/>
            <a:ext cx="8615966" cy="2269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4288" y="3206839"/>
            <a:ext cx="2086377" cy="205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Bates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M.; </a:t>
            </a:r>
            <a:r>
              <a:rPr lang="en-IN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Blosser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T.R.; </a:t>
            </a:r>
            <a:r>
              <a:rPr lang="en-IN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Zhuang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X. 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Phys. Rev. </a:t>
            </a:r>
            <a:r>
              <a:rPr lang="en-IN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Lett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94, </a:t>
            </a:r>
            <a:r>
              <a:rPr lang="en-IN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108101</a:t>
            </a:r>
          </a:p>
          <a:p>
            <a:pPr>
              <a:lnSpc>
                <a:spcPct val="107000"/>
              </a:lnSpc>
            </a:pPr>
            <a:endParaRPr lang="en-IN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N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N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N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Rust, M. J.; Bates, M.; </a:t>
            </a:r>
            <a:r>
              <a:rPr lang="en-IN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Zhuang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X. 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Nat. Methods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 </a:t>
            </a:r>
            <a:r>
              <a:rPr lang="en-IN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793</a:t>
            </a:r>
          </a:p>
        </p:txBody>
      </p:sp>
    </p:spTree>
    <p:extLst>
      <p:ext uri="{BB962C8B-B14F-4D97-AF65-F5344CB8AC3E}">
        <p14:creationId xmlns:p14="http://schemas.microsoft.com/office/powerpoint/2010/main" val="11720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808077"/>
            <a:ext cx="6761408" cy="5678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Localisation accuracy with STORM</a:t>
            </a:r>
            <a:r>
              <a:rPr lang="en-IN" sz="4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2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2D STORM Imaging with Cy5-Cy3 Switch</a:t>
            </a:r>
            <a:r>
              <a:rPr lang="en-IN" sz="4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2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614"/>
            <a:ext cx="9144000" cy="46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45" y="3888145"/>
            <a:ext cx="4010025" cy="279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093429"/>
            <a:ext cx="5410536" cy="3541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9" y="4409739"/>
            <a:ext cx="3103808" cy="2448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699" y="244698"/>
            <a:ext cx="861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Photo switching Mechanism</a:t>
            </a:r>
            <a:r>
              <a:rPr lang="en-IN" sz="4400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3,4</a:t>
            </a:r>
            <a:endParaRPr lang="en-I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0710" y="2754788"/>
            <a:ext cx="3009565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Dempsey, </a:t>
            </a:r>
            <a:r>
              <a:rPr lang="en-IN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T.; Bates, M.; </a:t>
            </a:r>
            <a:r>
              <a:rPr lang="en-IN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Kowtoniuk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 E.; Liu, D. R.; </a:t>
            </a:r>
            <a:r>
              <a:rPr lang="en-IN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Tsien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Y.; 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Chem. Soc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131, 18192–18193.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23" y="743682"/>
            <a:ext cx="3525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444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Aparajita</vt:lpstr>
      <vt:lpstr>AR BERKLEY</vt:lpstr>
      <vt:lpstr>Arial</vt:lpstr>
      <vt:lpstr>Calibri</vt:lpstr>
      <vt:lpstr>Calibri Light</vt:lpstr>
      <vt:lpstr>Cambria Math</vt:lpstr>
      <vt:lpstr>Gabriola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ABHIK BOSE</dc:creator>
  <cp:lastModifiedBy>ABHIK BOSE</cp:lastModifiedBy>
  <cp:revision>47</cp:revision>
  <dcterms:created xsi:type="dcterms:W3CDTF">2016-04-13T18:59:38Z</dcterms:created>
  <dcterms:modified xsi:type="dcterms:W3CDTF">2016-04-14T11:49:03Z</dcterms:modified>
</cp:coreProperties>
</file>