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6" r:id="rId7"/>
    <p:sldId id="264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42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066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099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304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79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25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771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587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78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370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935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EEEBE-20C6-475F-8D99-1EAF108A6BE9}" type="datetimeFigureOut">
              <a:rPr lang="en-IN" smtClean="0"/>
              <a:t>13-02-2016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F4594-9433-4773-936F-F916F1701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01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742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Superresolution</a:t>
            </a:r>
            <a:r>
              <a:rPr lang="en-IN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imaging of Amyloid Fibre with </a:t>
            </a:r>
            <a:r>
              <a:rPr lang="en-IN" sz="4000" b="1" dirty="0">
                <a:latin typeface="Times New Roman" panose="02020603050405020304" pitchFamily="18" charset="0"/>
              </a:rPr>
              <a:t>Binding Activated Localisation </a:t>
            </a:r>
            <a:r>
              <a:rPr lang="en-IN" sz="4000" b="1" dirty="0" smtClean="0">
                <a:latin typeface="Times New Roman" panose="02020603050405020304" pitchFamily="18" charset="0"/>
              </a:rPr>
              <a:t>Microscopy</a:t>
            </a:r>
            <a:endParaRPr lang="en-IN" sz="2400" dirty="0"/>
          </a:p>
        </p:txBody>
      </p:sp>
      <p:pic>
        <p:nvPicPr>
          <p:cNvPr id="5" name="Picture 4" descr="http://www1.iitb.ac.in/~cep/images/iitlogo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1" r="9461"/>
          <a:stretch/>
        </p:blipFill>
        <p:spPr bwMode="auto">
          <a:xfrm>
            <a:off x="3595685" y="2248085"/>
            <a:ext cx="1952625" cy="197993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57584" y="5048516"/>
            <a:ext cx="522882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Submitted By: Abhik Bose, 154033002, PhD 1</a:t>
            </a:r>
            <a:r>
              <a:rPr lang="en-I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</a:t>
            </a:r>
            <a:endParaRPr lang="en-IN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Guidence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Arindam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Chowdhury</a:t>
            </a:r>
          </a:p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Chemistry, IIT Bombay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2898" y="4556631"/>
            <a:ext cx="2318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CHS 802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78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468" y="442037"/>
            <a:ext cx="8770513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IN" dirty="0" err="1" smtClean="0"/>
              <a:t>Ries</a:t>
            </a:r>
            <a:r>
              <a:rPr lang="en-IN" dirty="0"/>
              <a:t>, J.; </a:t>
            </a:r>
            <a:r>
              <a:rPr lang="en-IN" dirty="0" err="1"/>
              <a:t>Udayar</a:t>
            </a:r>
            <a:r>
              <a:rPr lang="en-IN" dirty="0"/>
              <a:t>, </a:t>
            </a:r>
            <a:r>
              <a:rPr lang="en-IN" dirty="0" err="1"/>
              <a:t>Soragni</a:t>
            </a:r>
            <a:r>
              <a:rPr lang="en-IN" dirty="0"/>
              <a:t>, A. V.; </a:t>
            </a:r>
            <a:r>
              <a:rPr lang="en-IN" dirty="0" err="1"/>
              <a:t>Hornemann</a:t>
            </a:r>
            <a:r>
              <a:rPr lang="en-IN" dirty="0"/>
              <a:t>, S.; Nilsson, K. P.; </a:t>
            </a:r>
            <a:r>
              <a:rPr lang="en-IN" dirty="0" err="1"/>
              <a:t>Riek</a:t>
            </a:r>
            <a:r>
              <a:rPr lang="en-IN" dirty="0"/>
              <a:t>, R.; Hock, C.; Ewers, H.; </a:t>
            </a:r>
            <a:r>
              <a:rPr lang="en-IN" dirty="0" err="1"/>
              <a:t>Aguzzi</a:t>
            </a:r>
            <a:r>
              <a:rPr lang="en-IN" dirty="0"/>
              <a:t>, A. A.; </a:t>
            </a:r>
            <a:r>
              <a:rPr lang="en-IN" dirty="0" err="1"/>
              <a:t>Rajendran</a:t>
            </a:r>
            <a:r>
              <a:rPr lang="en-IN" dirty="0"/>
              <a:t>, L., </a:t>
            </a:r>
            <a:r>
              <a:rPr lang="en-IN" i="1" dirty="0"/>
              <a:t>ACS. Chem. </a:t>
            </a:r>
            <a:r>
              <a:rPr lang="en-IN" i="1" dirty="0" err="1"/>
              <a:t>Neurosci</a:t>
            </a:r>
            <a:r>
              <a:rPr lang="en-IN" dirty="0"/>
              <a:t>. </a:t>
            </a:r>
            <a:r>
              <a:rPr lang="en-IN" b="1" dirty="0"/>
              <a:t>2013</a:t>
            </a:r>
            <a:r>
              <a:rPr lang="en-IN" dirty="0"/>
              <a:t>, </a:t>
            </a:r>
            <a:r>
              <a:rPr lang="en-IN" i="1" dirty="0"/>
              <a:t>4</a:t>
            </a:r>
            <a:r>
              <a:rPr lang="en-IN" dirty="0"/>
              <a:t>, </a:t>
            </a:r>
            <a:r>
              <a:rPr lang="en-IN" dirty="0" smtClean="0"/>
              <a:t>1057-61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IN" dirty="0"/>
              <a:t>http://</a:t>
            </a:r>
            <a:r>
              <a:rPr lang="en-IN" dirty="0" smtClean="0"/>
              <a:t>zeiss-campus.magnet.fsu.edu/articles/superresolution/introduction.html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IN" dirty="0" err="1"/>
              <a:t>Aslund</a:t>
            </a:r>
            <a:r>
              <a:rPr lang="en-IN" dirty="0"/>
              <a:t>, A.; </a:t>
            </a:r>
            <a:r>
              <a:rPr lang="en-IN" dirty="0" err="1"/>
              <a:t>Sigurdson</a:t>
            </a:r>
            <a:r>
              <a:rPr lang="en-IN" dirty="0"/>
              <a:t>, C. J.; </a:t>
            </a:r>
            <a:r>
              <a:rPr lang="en-IN" dirty="0" err="1"/>
              <a:t>Klingstedt</a:t>
            </a:r>
            <a:r>
              <a:rPr lang="en-IN" dirty="0"/>
              <a:t>, T.; </a:t>
            </a:r>
            <a:r>
              <a:rPr lang="en-IN" dirty="0" err="1"/>
              <a:t>Grathwohl</a:t>
            </a:r>
            <a:r>
              <a:rPr lang="en-IN" dirty="0"/>
              <a:t>, S.; </a:t>
            </a:r>
            <a:r>
              <a:rPr lang="en-IN" dirty="0" err="1"/>
              <a:t>Bolmont</a:t>
            </a:r>
            <a:r>
              <a:rPr lang="en-IN" dirty="0"/>
              <a:t>, T.; Dickstein, D. L.; </a:t>
            </a:r>
            <a:r>
              <a:rPr lang="en-IN" dirty="0" err="1"/>
              <a:t>Glimsdal</a:t>
            </a:r>
            <a:r>
              <a:rPr lang="en-IN" dirty="0"/>
              <a:t>, E. D.; </a:t>
            </a:r>
            <a:r>
              <a:rPr lang="en-IN" dirty="0" err="1"/>
              <a:t>Prokop</a:t>
            </a:r>
            <a:r>
              <a:rPr lang="en-IN" dirty="0"/>
              <a:t>, S.; Lindgren, M. M.; </a:t>
            </a:r>
            <a:r>
              <a:rPr lang="en-IN" dirty="0" err="1"/>
              <a:t>Konradsson</a:t>
            </a:r>
            <a:r>
              <a:rPr lang="en-IN" dirty="0"/>
              <a:t>, P.; </a:t>
            </a:r>
            <a:r>
              <a:rPr lang="en-IN" dirty="0" err="1"/>
              <a:t>Holtzman</a:t>
            </a:r>
            <a:r>
              <a:rPr lang="en-IN" dirty="0"/>
              <a:t>, D. M.; Hof, P. R.; Heppner, F. L.; Gandy, S.; </a:t>
            </a:r>
            <a:r>
              <a:rPr lang="en-IN" dirty="0" err="1"/>
              <a:t>Jucker</a:t>
            </a:r>
            <a:r>
              <a:rPr lang="en-IN" dirty="0"/>
              <a:t>, M.; </a:t>
            </a:r>
            <a:r>
              <a:rPr lang="en-IN" dirty="0" err="1"/>
              <a:t>Aguzzi</a:t>
            </a:r>
            <a:r>
              <a:rPr lang="en-IN" dirty="0"/>
              <a:t>, A.; </a:t>
            </a:r>
            <a:r>
              <a:rPr lang="en-IN" dirty="0" err="1"/>
              <a:t>Hammarstro</a:t>
            </a:r>
            <a:r>
              <a:rPr lang="en-IN" dirty="0"/>
              <a:t> ̈m, P.; Nilsson, K. P. R., </a:t>
            </a:r>
            <a:r>
              <a:rPr lang="en-IN" i="1" dirty="0"/>
              <a:t>ACS Chem. Biol.</a:t>
            </a:r>
            <a:r>
              <a:rPr lang="en-IN" dirty="0"/>
              <a:t> </a:t>
            </a:r>
            <a:r>
              <a:rPr lang="en-IN" b="1" dirty="0"/>
              <a:t>2009</a:t>
            </a:r>
            <a:r>
              <a:rPr lang="en-IN" dirty="0"/>
              <a:t>, </a:t>
            </a:r>
            <a:r>
              <a:rPr lang="en-IN" i="1" dirty="0"/>
              <a:t>4</a:t>
            </a:r>
            <a:r>
              <a:rPr lang="en-IN" dirty="0"/>
              <a:t>, 673 −684</a:t>
            </a:r>
            <a:endParaRPr lang="en-IN" dirty="0" smtClean="0"/>
          </a:p>
          <a:p>
            <a:pPr marL="342900" lvl="0" indent="-342900">
              <a:buFont typeface="+mj-lt"/>
              <a:buAutoNum type="arabicPeriod"/>
            </a:pPr>
            <a:endParaRPr lang="en-IN" dirty="0"/>
          </a:p>
          <a:p>
            <a:pPr marL="342900" indent="-342900"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5308" y="3999573"/>
            <a:ext cx="798883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31442" y="4224269"/>
            <a:ext cx="8319752" cy="2399410"/>
            <a:chOff x="785612" y="5189535"/>
            <a:chExt cx="7834287" cy="1722180"/>
          </a:xfrm>
        </p:grpSpPr>
        <p:sp>
          <p:nvSpPr>
            <p:cNvPr id="7" name="TextBox 6"/>
            <p:cNvSpPr txBox="1"/>
            <p:nvPr/>
          </p:nvSpPr>
          <p:spPr>
            <a:xfrm>
              <a:off x="2682738" y="5465165"/>
              <a:ext cx="5937161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8800" dirty="0" smtClean="0">
                  <a:latin typeface="AR CARTER" panose="02000000000000000000" pitchFamily="2" charset="0"/>
                </a:rPr>
                <a:t>Thank You</a:t>
              </a:r>
              <a:endParaRPr lang="en-IN" sz="8800" dirty="0">
                <a:latin typeface="AR CARTER" panose="02000000000000000000" pitchFamily="2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612" y="5189535"/>
              <a:ext cx="1775649" cy="157967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8508" y="5211010"/>
              <a:ext cx="1775649" cy="15796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841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76894" y="345549"/>
            <a:ext cx="8667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Amyloid Fibres</a:t>
            </a:r>
            <a:endParaRPr lang="en-IN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6364" y="1145768"/>
            <a:ext cx="8422785" cy="3061719"/>
            <a:chOff x="386364" y="798038"/>
            <a:chExt cx="8422785" cy="3061719"/>
          </a:xfrm>
        </p:grpSpPr>
        <p:sp>
          <p:nvSpPr>
            <p:cNvPr id="12" name="TextBox 11"/>
            <p:cNvSpPr txBox="1"/>
            <p:nvPr/>
          </p:nvSpPr>
          <p:spPr>
            <a:xfrm>
              <a:off x="386366" y="798038"/>
              <a:ext cx="84227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IN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6364" y="798038"/>
              <a:ext cx="8422783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I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Insoluble protein aggregate, causes </a:t>
              </a:r>
              <a:r>
                <a: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diseases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Lack of crystal formation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So, conventional methods like XRD, Liquid state NMR etc. are not useful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6364" y="2474762"/>
              <a:ext cx="842278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Fluorescence based spectroscopy and microscopy, electron microscopy, Atomic force microscopy (AFM), Circular Dichrosim (CD) etc.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661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4699" y="231820"/>
                <a:ext cx="8654602" cy="23080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N" sz="40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Optical Microscopy: Limitations</a:t>
                </a:r>
                <a:endParaRPr lang="en-IN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N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Abbe’s Diffraction limit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λ</m:t>
                          </m:r>
                        </m:num>
                        <m:den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𝑛𝑆𝑖𝑛</m:t>
                          </m:r>
                          <m:r>
                            <m:rPr>
                              <m:sty m:val="p"/>
                            </m:rPr>
                            <a:rPr lang="el-GR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θ</m:t>
                          </m:r>
                        </m:den>
                      </m:f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λ</m:t>
                          </m:r>
                        </m:num>
                        <m:den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IN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den>
                      </m:f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=~</m:t>
                      </m:r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200</m:t>
                      </m:r>
                      <m:r>
                        <a:rPr lang="en-IN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𝑛𝑚</m:t>
                      </m:r>
                    </m:oMath>
                  </m:oMathPara>
                </a14:m>
                <a:endParaRPr lang="en-IN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99" y="231820"/>
                <a:ext cx="8654602" cy="2308004"/>
              </a:xfrm>
              <a:prstGeom prst="rect">
                <a:avLst/>
              </a:prstGeom>
              <a:blipFill rotWithShape="0">
                <a:blip r:embed="rId2"/>
                <a:stretch>
                  <a:fillRect l="-2465" t="-47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27" y="2739377"/>
            <a:ext cx="4306614" cy="3584149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5048518" y="3786389"/>
            <a:ext cx="350305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Conveentional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microscopy based blurred image of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-Synuclein Amyloid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Fiibre</a:t>
            </a:r>
            <a:r>
              <a:rPr lang="en-I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0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425" y="206062"/>
            <a:ext cx="879627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Way-out: </a:t>
            </a:r>
            <a:r>
              <a:rPr lang="en-IN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Superresolution</a:t>
            </a:r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Microscopy or </a:t>
            </a:r>
            <a:r>
              <a:rPr lang="en-IN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Nanoscopy</a:t>
            </a:r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approaches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optics to achieve sub-wavelength resolution. Techniques include NSOM, SIM, STED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</a:p>
          <a:p>
            <a:pPr marL="514350" indent="-514350">
              <a:buFont typeface="+mj-lt"/>
              <a:buAutoNum type="arabicPeriod"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Intelligent methodology to achieve super resolution with wide-field setup e.g. Localization Microscopy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8947" y="2408350"/>
            <a:ext cx="72379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Pros: High resolution 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superresolved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Cones: Costly optics, Experimentally challenging.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8947" y="4976599"/>
            <a:ext cx="75727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Superresolved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image with wide-field setup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flexibility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experiment is to be specially designed.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23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244698"/>
            <a:ext cx="8615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Localization Microscopy: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94" y="1074597"/>
            <a:ext cx="5055168" cy="34086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537915" y="906417"/>
            <a:ext cx="33227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emitter in a diffraction limited spot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oint spread function is fitted into Gaussian and the emitter is located preciously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" descr=" f(x,y)=1/(2pisigma_xsigma_y)e^(-[(x-mu_x)^2/(2sigma_x^2)+(y-mu_y)^2/(2sigma_y^2)]). "/>
          <p:cNvSpPr>
            <a:spLocks noChangeAspect="1" noChangeArrowheads="1"/>
          </p:cNvSpPr>
          <p:nvPr/>
        </p:nvSpPr>
        <p:spPr bwMode="auto">
          <a:xfrm>
            <a:off x="1108611" y="4595801"/>
            <a:ext cx="26384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9717" y="5089340"/>
                <a:ext cx="5220724" cy="7159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π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a:rPr lang="en-IN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I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I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IN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I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b="0" i="1" smtClean="0">
                                          <a:latin typeface="Cambria Math" panose="02040503050406030204" pitchFamily="18" charset="0"/>
                                        </a:rPr>
                                        <m:t>σ</m:t>
                                      </m:r>
                                    </m:e>
                                    <m:sub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IN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17" y="5089340"/>
                <a:ext cx="5220724" cy="715902"/>
              </a:xfrm>
              <a:prstGeom prst="rect">
                <a:avLst/>
              </a:prstGeom>
              <a:blipFill rotWithShape="0">
                <a:blip r:embed="rId3"/>
                <a:stretch>
                  <a:fillRect b="-8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50416" y="5107566"/>
                <a:ext cx="2897747" cy="881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b>
                        <m:r>
                          <a:rPr lang="en-I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n-IN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I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σ</m:t>
                        </m:r>
                      </m:e>
                      <m:sub>
                        <m:r>
                          <a:rPr lang="en-I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IN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IN" sz="1600" dirty="0" smtClean="0"/>
                  <a:t>are the </a:t>
                </a:r>
                <a:r>
                  <a:rPr lang="en-IN" sz="1600" i="1" dirty="0" smtClean="0"/>
                  <a:t>x</a:t>
                </a:r>
                <a:r>
                  <a:rPr lang="en-IN" sz="1600" dirty="0" smtClean="0"/>
                  <a:t> and </a:t>
                </a:r>
                <a:r>
                  <a:rPr lang="en-IN" sz="1600" i="1" dirty="0" smtClean="0"/>
                  <a:t>y</a:t>
                </a:r>
                <a:r>
                  <a:rPr lang="en-IN" sz="1600" dirty="0" smtClean="0"/>
                  <a:t> spreads of the blob;</a:t>
                </a:r>
              </a:p>
              <a:p>
                <a14:m>
                  <m:oMath xmlns:m="http://schemas.openxmlformats.org/officeDocument/2006/math">
                    <m:r>
                      <a:rPr lang="en-IN" sz="16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N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IN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IN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is the centre;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416" y="5107566"/>
                <a:ext cx="2897747" cy="881203"/>
              </a:xfrm>
              <a:prstGeom prst="rect">
                <a:avLst/>
              </a:prstGeom>
              <a:blipFill rotWithShape="0">
                <a:blip r:embed="rId4"/>
                <a:stretch>
                  <a:fillRect l="-1050" t="-1389" r="-1050" b="-4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43394" y="4595801"/>
            <a:ext cx="5055168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diffraction limited image of amyloid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IN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25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668" y="193183"/>
            <a:ext cx="88091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Photoblechable</a:t>
            </a:r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Amyloid Specific Dye: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Dyes: 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Photostable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ThT, Congo Red etc.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Luminescent conjugated </a:t>
            </a:r>
            <a:r>
              <a:rPr lang="en-IN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oligothiophens</a:t>
            </a:r>
            <a:r>
              <a:rPr lang="en-IN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(LCOs</a:t>
            </a:r>
            <a:r>
              <a:rPr lang="en-I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en-IN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03" y="2328959"/>
            <a:ext cx="4894314" cy="3492291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293217" y="2478790"/>
            <a:ext cx="34515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Photoblechable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pentamer-formyl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thiophene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acetic acid (p-FTAA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one good example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903" y="5988676"/>
            <a:ext cx="499734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5: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Fluorescence emission 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spectra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p-FTAA with </a:t>
            </a:r>
            <a:r>
              <a:rPr lang="en-I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Aβ-Amyloid</a:t>
            </a:r>
            <a:r>
              <a:rPr lang="en-IN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IN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19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0304" y="167425"/>
            <a:ext cx="8693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Binding Activated Localization Microscopy (BALM)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38" y="1503847"/>
            <a:ext cx="4289005" cy="22365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829577" y="1406534"/>
            <a:ext cx="3837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concentration of Dye molecule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Stochastic binding, Activation and localization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 bleaching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510" y="4124411"/>
            <a:ext cx="8539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dye molecule occupy vacant site of the Amyloid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repeats until all binding sites are filled by bleached dye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Fitting the PSI into Gaussian and combination of all the frames reconstruct the 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superresolved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image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60438" y="3854361"/>
            <a:ext cx="4289005" cy="3348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</a:t>
            </a:r>
            <a:r>
              <a:rPr lang="en-IN" sz="1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 </a:t>
            </a: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Stochastic binding of dye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molecule</a:t>
            </a:r>
            <a:r>
              <a:rPr lang="en-IN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0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124" y="1481071"/>
            <a:ext cx="873187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 of BALM over other techniques:</a:t>
            </a:r>
            <a:endParaRPr lang="en-I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Sub-wavelength resolution up to ~20nm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specialised optics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pre straining of amyloid fibre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Monomer labelling with GFP or antibody isn’t required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signal to noise ratio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 in physiological like buffer condition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39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881" y="608962"/>
            <a:ext cx="830687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Coming </a:t>
            </a:r>
            <a:r>
              <a:rPr lang="en-IN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usefules</a:t>
            </a:r>
            <a:r>
              <a:rPr lang="en-IN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Final presentation:</a:t>
            </a:r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BALM data for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-Synuclein Amyloid fibre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Comparison of BALM with other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Superresolution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techniques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Exploring it’s application in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different fields  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829" y="1340279"/>
            <a:ext cx="2335008" cy="2381715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078829" y="3902171"/>
            <a:ext cx="2335008" cy="6694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7:</a:t>
            </a: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Superresolution</a:t>
            </a: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Image with </a:t>
            </a:r>
            <a:r>
              <a:rPr lang="en-IN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BALM</a:t>
            </a:r>
            <a:r>
              <a:rPr lang="en-IN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85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565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 CARTER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ABHIK BOSE</dc:creator>
  <cp:lastModifiedBy>ABHIK BOSE</cp:lastModifiedBy>
  <cp:revision>77</cp:revision>
  <dcterms:created xsi:type="dcterms:W3CDTF">2016-02-12T07:23:27Z</dcterms:created>
  <dcterms:modified xsi:type="dcterms:W3CDTF">2016-02-13T04:22:08Z</dcterms:modified>
</cp:coreProperties>
</file>